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3" r:id="rId2"/>
    <p:sldId id="314" r:id="rId3"/>
    <p:sldId id="286" r:id="rId4"/>
    <p:sldId id="287" r:id="rId5"/>
    <p:sldId id="288" r:id="rId6"/>
    <p:sldId id="289" r:id="rId7"/>
    <p:sldId id="290" r:id="rId8"/>
    <p:sldId id="292" r:id="rId9"/>
    <p:sldId id="293" r:id="rId10"/>
    <p:sldId id="295" r:id="rId11"/>
    <p:sldId id="296" r:id="rId12"/>
    <p:sldId id="297" r:id="rId13"/>
    <p:sldId id="298" r:id="rId14"/>
    <p:sldId id="299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1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A3C17-45D1-471B-80F5-3B71EFC2D86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C7100-77E8-46C8-A086-90D404DF6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6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the class into 4 groups</a:t>
            </a:r>
          </a:p>
          <a:p>
            <a:r>
              <a:rPr lang="en-US" dirty="0"/>
              <a:t>Each group choose a snail</a:t>
            </a:r>
          </a:p>
          <a:p>
            <a:r>
              <a:rPr lang="en-US" dirty="0"/>
              <a:t>Students work in groups to answer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3FD7A-F674-449C-9C14-F6F0976BAB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05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5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6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3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9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0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1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8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B099-A562-4E54-A0B2-36ADD2D7657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53763-53B2-4393-A20E-661977F3D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5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chool-students-education-teaching-2707947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23.png"/><Relationship Id="rId4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tiff"/><Relationship Id="rId18" Type="http://schemas.openxmlformats.org/officeDocument/2006/relationships/slide" Target="slide18.xml"/><Relationship Id="rId3" Type="http://schemas.openxmlformats.org/officeDocument/2006/relationships/image" Target="../media/image7.jpeg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openxmlformats.org/officeDocument/2006/relationships/slide" Target="slide14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slide" Target="slide9.xml"/><Relationship Id="rId14" Type="http://schemas.openxmlformats.org/officeDocument/2006/relationships/slide" Target="slide12.xml"/><Relationship Id="rId30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tif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5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6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523999" y="977184"/>
            <a:ext cx="9294254" cy="3387144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4522" y="1600200"/>
            <a:ext cx="76636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Yen The </a:t>
            </a:r>
            <a:r>
              <a:rPr lang="en-US" sz="6000" b="1" cap="none" spc="0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Primary School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1793" y="2632671"/>
            <a:ext cx="239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Grade 3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00B0F0"/>
                </a:solidFill>
                <a:latin typeface="Comic Sans MS" panose="030F0902030302020204" pitchFamily="66" charset="0"/>
              </a:rPr>
              <a:t>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</a:rPr>
              <a:t>s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FA5694-6A38-9949-932F-9012AFBD66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364663" y="4484520"/>
            <a:ext cx="3251901" cy="182919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C0CA5508-89A2-A747-BDCC-404A0058790D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478971" y="2090059"/>
            <a:ext cx="5900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 it your pencil?</a:t>
            </a:r>
          </a:p>
        </p:txBody>
      </p:sp>
    </p:spTree>
    <p:extLst>
      <p:ext uri="{BB962C8B-B14F-4D97-AF65-F5344CB8AC3E}">
        <p14:creationId xmlns:p14="http://schemas.microsoft.com/office/powerpoint/2010/main" val="15438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769257" y="2090059"/>
            <a:ext cx="5609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this your bike?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, __________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it isn’t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FA5694-6A38-9949-932F-9012AFBD66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364663" y="4484520"/>
            <a:ext cx="3251901" cy="182919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CE6BEF6E-60EC-B84E-B622-8597FADD977D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1360770" y="1545673"/>
            <a:ext cx="4762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wwindo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window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836670-97BD-3846-A2CB-27886D2880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5085" y="4566704"/>
            <a:ext cx="3210612" cy="180596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41E25E0E-620C-544C-94D8-87A17E52D14A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7" y="2969840"/>
            <a:ext cx="3638061" cy="23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this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836670-97BD-3846-A2CB-27886D2880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5085" y="4566704"/>
            <a:ext cx="3210612" cy="180596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DC771ACD-567E-8B49-A79F-95572B7A5017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769257" y="2090059"/>
            <a:ext cx="5609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_____ your car?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Yes, it is.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1985218" y="1315169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sone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nose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836670-97BD-3846-A2CB-27886D2880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5085" y="4566704"/>
            <a:ext cx="3210612" cy="180596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6A6DB416-97F4-F84E-80CB-E6DE6BC16748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49" y="2702712"/>
            <a:ext cx="2433103" cy="24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1839687" y="1358539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gels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legs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6BF3E-0629-FC4A-86E8-F26CA2E718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33844" y="4624311"/>
            <a:ext cx="3055794" cy="171888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79F85B79-E48F-1244-A1C4-6635F8F69887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17" y="2988203"/>
            <a:ext cx="23717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725714" y="2090059"/>
            <a:ext cx="565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 my face.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This is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6BF3E-0629-FC4A-86E8-F26CA2E718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33844" y="4624311"/>
            <a:ext cx="3055794" cy="171888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1B5F7AB1-885C-3942-8CB8-14366AC27A25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1694541" y="1229811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oord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door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6BF3E-0629-FC4A-86E8-F26CA2E718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33844" y="4624311"/>
            <a:ext cx="3055794" cy="171888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2BBCD378-92B1-9742-9DB0-B28B3ABEA1ED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38" y="2799471"/>
            <a:ext cx="2174942" cy="28325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5838" y="2799471"/>
            <a:ext cx="2174942" cy="283251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362856" y="2090059"/>
            <a:ext cx="603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 my pens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These are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6BF3E-0629-FC4A-86E8-F26CA2E718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33844" y="4624311"/>
            <a:ext cx="3055794" cy="171888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9D046760-7A79-0149-8633-FE8C4B2974CD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C576-82E6-43F3-8531-547B2B16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Modern Love" panose="04090805081005020601" pitchFamily="82" charset="0"/>
              </a:rPr>
              <a:t>1. Circle the odd-one-out. Write.</a:t>
            </a:r>
            <a:endParaRPr lang="en-US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16F98-5B3B-43BE-89E2-E9AD6668C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5400" b="0" i="0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1. table / milkshake / noodles / pizza . __</a:t>
            </a:r>
            <a:r>
              <a:rPr lang="en-US" b="1" i="0" u="sng" dirty="0">
                <a:solidFill>
                  <a:srgbClr val="FF0000"/>
                </a:solidFill>
                <a:effectLst/>
              </a:rPr>
              <a:t>table</a:t>
            </a:r>
            <a:r>
              <a:rPr lang="en-US" sz="5400" b="0" i="0" u="sng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_</a:t>
            </a:r>
            <a:r>
              <a:rPr lang="en-US" sz="5400" b="0" i="0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__</a:t>
            </a:r>
          </a:p>
          <a:p>
            <a:pPr marL="0" indent="0" algn="just">
              <a:buNone/>
            </a:pPr>
            <a:r>
              <a:rPr lang="en-US" sz="5400" b="0" i="0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2. bed / cabinet / shelf / seventeen. ___</a:t>
            </a:r>
          </a:p>
          <a:p>
            <a:pPr marL="0" indent="0" algn="just">
              <a:buNone/>
            </a:pPr>
            <a:r>
              <a:rPr lang="en-US" sz="5400" b="0" i="0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3. forty / drawers / eighty / one hundred. ___</a:t>
            </a:r>
          </a:p>
          <a:p>
            <a:pPr marL="0" indent="0" algn="just">
              <a:buNone/>
            </a:pPr>
            <a:r>
              <a:rPr lang="en-US" sz="5400" b="0" i="0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4. noodles / thirteen / twenty / fifteen. ____</a:t>
            </a:r>
          </a:p>
          <a:p>
            <a:pPr marL="0" indent="0" algn="just">
              <a:buNone/>
            </a:pPr>
            <a:r>
              <a:rPr lang="en-US" sz="5400" b="0" i="0" dirty="0">
                <a:solidFill>
                  <a:srgbClr val="7030A0"/>
                </a:solidFill>
                <a:effectLst/>
                <a:latin typeface="Onyx" panose="04050602080702020203" pitchFamily="82" charset="0"/>
              </a:rPr>
              <a:t>5. rug / twenty / pillow / blanket. ___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1981EE-CADA-4032-A365-E4B2E7D4C015}"/>
              </a:ext>
            </a:extLst>
          </p:cNvPr>
          <p:cNvSpPr/>
          <p:nvPr/>
        </p:nvSpPr>
        <p:spPr>
          <a:xfrm>
            <a:off x="1133856" y="1950720"/>
            <a:ext cx="1280160" cy="53035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1D4AEA-6028-4F7F-9943-BB2FB91B23FA}"/>
              </a:ext>
            </a:extLst>
          </p:cNvPr>
          <p:cNvSpPr/>
          <p:nvPr/>
        </p:nvSpPr>
        <p:spPr>
          <a:xfrm>
            <a:off x="4754880" y="2834640"/>
            <a:ext cx="1877568" cy="6888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74B14B-6D5D-4C86-93F4-052584A632DD}"/>
              </a:ext>
            </a:extLst>
          </p:cNvPr>
          <p:cNvSpPr/>
          <p:nvPr/>
        </p:nvSpPr>
        <p:spPr>
          <a:xfrm>
            <a:off x="2426208" y="3572256"/>
            <a:ext cx="1438656" cy="7376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1A0B1C-87B8-48C2-A0B4-15F6F89FF5D3}"/>
              </a:ext>
            </a:extLst>
          </p:cNvPr>
          <p:cNvSpPr/>
          <p:nvPr/>
        </p:nvSpPr>
        <p:spPr>
          <a:xfrm>
            <a:off x="1249680" y="4529328"/>
            <a:ext cx="1420368" cy="6766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C3CC66-01C2-4233-B489-B3F5D1B38233}"/>
              </a:ext>
            </a:extLst>
          </p:cNvPr>
          <p:cNvSpPr/>
          <p:nvPr/>
        </p:nvSpPr>
        <p:spPr>
          <a:xfrm>
            <a:off x="2145792" y="5388864"/>
            <a:ext cx="1316736" cy="76809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3D36C-0B4E-4E5A-B902-073CDFB70061}"/>
              </a:ext>
            </a:extLst>
          </p:cNvPr>
          <p:cNvSpPr txBox="1"/>
          <p:nvPr/>
        </p:nvSpPr>
        <p:spPr>
          <a:xfrm>
            <a:off x="6949440" y="2816352"/>
            <a:ext cx="176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seventeen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D99AD-26EC-4E7D-8E8E-EF79E1489CEB}"/>
              </a:ext>
            </a:extLst>
          </p:cNvPr>
          <p:cNvSpPr txBox="1"/>
          <p:nvPr/>
        </p:nvSpPr>
        <p:spPr>
          <a:xfrm>
            <a:off x="7735824" y="3700272"/>
            <a:ext cx="176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87F7B-64F4-438E-A642-8B2806D199BC}"/>
              </a:ext>
            </a:extLst>
          </p:cNvPr>
          <p:cNvSpPr txBox="1"/>
          <p:nvPr/>
        </p:nvSpPr>
        <p:spPr>
          <a:xfrm>
            <a:off x="7388352" y="4608576"/>
            <a:ext cx="176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noodles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73C27-41B0-4483-A2C2-35B4E94C72B5}"/>
              </a:ext>
            </a:extLst>
          </p:cNvPr>
          <p:cNvSpPr txBox="1"/>
          <p:nvPr/>
        </p:nvSpPr>
        <p:spPr>
          <a:xfrm>
            <a:off x="6589776" y="5529072"/>
            <a:ext cx="176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twenty</a:t>
            </a:r>
          </a:p>
        </p:txBody>
      </p:sp>
    </p:spTree>
    <p:extLst>
      <p:ext uri="{BB962C8B-B14F-4D97-AF65-F5344CB8AC3E}">
        <p14:creationId xmlns:p14="http://schemas.microsoft.com/office/powerpoint/2010/main" val="81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37" y="444136"/>
            <a:ext cx="9144000" cy="60872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3120" y="627017"/>
            <a:ext cx="739357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atin typeface="Modern Love" panose="04090805081005020601" pitchFamily="82" charset="0"/>
              </a:rPr>
              <a:t>Grade 3</a:t>
            </a:r>
            <a:br>
              <a:rPr lang="en-US" sz="6600" dirty="0" smtClean="0">
                <a:latin typeface="Modern Love" panose="04090805081005020601" pitchFamily="82" charset="0"/>
              </a:rPr>
            </a:br>
            <a:r>
              <a:rPr lang="en-US" sz="6600" dirty="0" smtClean="0">
                <a:solidFill>
                  <a:srgbClr val="FF0000"/>
                </a:solidFill>
                <a:latin typeface="Modern Love" panose="04090805081005020601" pitchFamily="82" charset="0"/>
              </a:rPr>
              <a:t>Review 1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38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B694F15-0020-47B0-98D0-A6274ECC3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r="-1" b="-1"/>
          <a:stretch/>
        </p:blipFill>
        <p:spPr>
          <a:xfrm>
            <a:off x="0" y="3786986"/>
            <a:ext cx="12043996" cy="3071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4FE7B8-0383-459F-ADCC-6ABA2D267945}"/>
              </a:ext>
            </a:extLst>
          </p:cNvPr>
          <p:cNvSpPr txBox="1"/>
          <p:nvPr/>
        </p:nvSpPr>
        <p:spPr>
          <a:xfrm>
            <a:off x="8077372" y="296363"/>
            <a:ext cx="3905993" cy="3431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200" b="0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Yes, he does.</a:t>
            </a:r>
          </a:p>
          <a:p>
            <a:pPr algn="l">
              <a:spcAft>
                <a:spcPts val="600"/>
              </a:spcAft>
            </a:pPr>
            <a:r>
              <a:rPr lang="en-US" sz="3200" b="0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Yes, she does.</a:t>
            </a:r>
          </a:p>
          <a:p>
            <a:pPr algn="l">
              <a:spcAft>
                <a:spcPts val="600"/>
              </a:spcAft>
            </a:pPr>
            <a:r>
              <a:rPr lang="en-US" sz="3200" b="1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c. Yes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it does.</a:t>
            </a:r>
          </a:p>
          <a:p>
            <a:pPr algn="l">
              <a:spcAft>
                <a:spcPts val="600"/>
              </a:spcAft>
            </a:pPr>
            <a:r>
              <a:rPr lang="en-US" sz="3200" b="0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d. No, she doesn't.</a:t>
            </a:r>
          </a:p>
          <a:p>
            <a:pPr algn="l">
              <a:spcAft>
                <a:spcPts val="600"/>
              </a:spcAft>
            </a:pPr>
            <a:r>
              <a:rPr lang="en-US" sz="3200" b="0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e. No, he doesn't.</a:t>
            </a:r>
          </a:p>
          <a:p>
            <a:pPr algn="l">
              <a:spcAft>
                <a:spcPts val="600"/>
              </a:spcAft>
            </a:pPr>
            <a:r>
              <a:rPr lang="en-US" sz="3200" b="0" i="0" dirty="0">
                <a:solidFill>
                  <a:srgbClr val="00B050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f. No, it doesn't.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9DE17-376C-499F-A2E1-C0D1AE9C4ECC}"/>
              </a:ext>
            </a:extLst>
          </p:cNvPr>
          <p:cNvSpPr txBox="1"/>
          <p:nvPr/>
        </p:nvSpPr>
        <p:spPr>
          <a:xfrm>
            <a:off x="8668512" y="512064"/>
            <a:ext cx="463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C691E8-A03C-40B6-8A63-A983F635D128}"/>
              </a:ext>
            </a:extLst>
          </p:cNvPr>
          <p:cNvSpPr txBox="1"/>
          <p:nvPr/>
        </p:nvSpPr>
        <p:spPr>
          <a:xfrm>
            <a:off x="10125456" y="920496"/>
            <a:ext cx="463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6124" y="-149355"/>
            <a:ext cx="8383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Does the giraffe have a long neck? ..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4372" y="3140655"/>
            <a:ext cx="57752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Does she have a pizza?  </a:t>
            </a:r>
            <a:r>
              <a:rPr lang="en-US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17" y="2494324"/>
            <a:ext cx="71263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Does the girl have long hair?  …….  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6" y="1847088"/>
            <a:ext cx="57073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Does he have noodles? ……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9085" y="1243229"/>
            <a:ext cx="7184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Does the boy have black hair?  …….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17" y="616540"/>
            <a:ext cx="55558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Does it have two legs? </a:t>
            </a:r>
            <a:r>
              <a:rPr lang="en-US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90046" y="393323"/>
            <a:ext cx="3561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93639" y="1045039"/>
            <a:ext cx="4555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7317" y="1601924"/>
            <a:ext cx="4651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06809" y="2313487"/>
            <a:ext cx="4812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70009" y="2986766"/>
            <a:ext cx="4759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9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1526-22B0-47EC-B2B4-2C0B94F9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6" y="237403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Modern Love" panose="04090805081005020601" pitchFamily="82" charset="0"/>
              </a:rPr>
              <a:t>3. Ask and answer.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B5D7-93AA-4A13-9C7B-D1D551B2A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79" y="2258738"/>
            <a:ext cx="4364735" cy="3943915"/>
          </a:xfrm>
        </p:spPr>
        <p:txBody>
          <a:bodyPr>
            <a:normAutofit/>
          </a:bodyPr>
          <a:lstStyle/>
          <a:p>
            <a:r>
              <a:rPr lang="en-US" sz="3600" b="0" i="0" dirty="0">
                <a:solidFill>
                  <a:schemeClr val="accent6"/>
                </a:solidFill>
                <a:effectLst/>
                <a:latin typeface="OpenSans"/>
              </a:rPr>
              <a:t>Does the giraffe have a long neck? </a:t>
            </a:r>
          </a:p>
          <a:p>
            <a:pPr marL="0" indent="0">
              <a:buNone/>
            </a:pPr>
            <a:r>
              <a:rPr lang="en-US" sz="3600" b="0" i="0" dirty="0">
                <a:effectLst/>
                <a:latin typeface="OpenSans"/>
              </a:rPr>
              <a:t>=&gt; Yes, it does.</a:t>
            </a:r>
          </a:p>
          <a:p>
            <a:r>
              <a:rPr lang="en-US" sz="3600" b="0" i="0" dirty="0">
                <a:solidFill>
                  <a:schemeClr val="accent6"/>
                </a:solidFill>
                <a:effectLst/>
                <a:latin typeface="OpenSans"/>
              </a:rPr>
              <a:t>Does…?</a:t>
            </a:r>
          </a:p>
          <a:p>
            <a:pPr marL="0" indent="0">
              <a:buNone/>
            </a:pPr>
            <a:r>
              <a:rPr lang="en-US" sz="2000" b="0" i="0" dirty="0">
                <a:effectLst/>
                <a:latin typeface="OpenSans"/>
              </a:rPr>
              <a:t/>
            </a:r>
            <a:br>
              <a:rPr lang="en-US" sz="2000" b="0" i="0" dirty="0">
                <a:effectLst/>
                <a:latin typeface="OpenSans"/>
              </a:rPr>
            </a:br>
            <a:r>
              <a:rPr lang="en-US" sz="2000" b="0" i="0" dirty="0">
                <a:effectLst/>
                <a:latin typeface="OpenSans"/>
              </a:rPr>
              <a:t/>
            </a:r>
            <a:br>
              <a:rPr lang="en-US" sz="2000" b="0" i="0" dirty="0">
                <a:effectLst/>
                <a:latin typeface="OpenSans"/>
              </a:rPr>
            </a:br>
            <a:endParaRPr lang="en-US" sz="200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7CB57AE-2611-4D3B-83BB-832D63062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707679" y="79826"/>
            <a:ext cx="4379783" cy="2178912"/>
          </a:xfrm>
          <a:prstGeom prst="rect">
            <a:avLst/>
          </a:prstGeom>
          <a:effectLst/>
        </p:spPr>
      </p:pic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B694F15-0020-47B0-98D0-A6274ECC3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r="-1" b="-1"/>
          <a:stretch/>
        </p:blipFill>
        <p:spPr>
          <a:xfrm>
            <a:off x="4271555" y="2657752"/>
            <a:ext cx="7811588" cy="40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9689-0112-416E-8849-95640211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10" y="446830"/>
            <a:ext cx="3966463" cy="5571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0" i="0" dirty="0">
                <a:solidFill>
                  <a:srgbClr val="00B050"/>
                </a:solidFill>
                <a:effectLst/>
                <a:latin typeface="+mn-lt"/>
              </a:rPr>
              <a:t>4. Check (</a:t>
            </a:r>
            <a:r>
              <a:rPr lang="en-US" sz="7200" b="0" i="0" dirty="0">
                <a:solidFill>
                  <a:srgbClr val="FF0000"/>
                </a:solidFill>
                <a:effectLst/>
                <a:latin typeface="+mn-lt"/>
              </a:rPr>
              <a:t>v</a:t>
            </a:r>
            <a:r>
              <a:rPr lang="en-US" sz="5200" b="0" i="0" dirty="0">
                <a:solidFill>
                  <a:srgbClr val="00B050"/>
                </a:solidFill>
                <a:effectLst/>
                <a:latin typeface="+mn-lt"/>
              </a:rPr>
              <a:t>) the two picture that start with the same sound. Write the letter.</a:t>
            </a:r>
            <a:endParaRPr lang="en-US" sz="52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1" name="Content Placeholder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376D2D-466D-4EBE-A554-5F7746D14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40" y="-24580"/>
            <a:ext cx="8045600" cy="667512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6F563-7342-46D7-B744-DEEDB11AFF43}"/>
              </a:ext>
            </a:extLst>
          </p:cNvPr>
          <p:cNvSpPr txBox="1"/>
          <p:nvPr/>
        </p:nvSpPr>
        <p:spPr>
          <a:xfrm>
            <a:off x="6983161" y="2412210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CEE99E-1A0B-4BF4-8A99-9805756C9C5A}"/>
              </a:ext>
            </a:extLst>
          </p:cNvPr>
          <p:cNvSpPr txBox="1"/>
          <p:nvPr/>
        </p:nvSpPr>
        <p:spPr>
          <a:xfrm>
            <a:off x="9997489" y="2380526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AB510-F297-4BDB-A359-0A8925605669}"/>
              </a:ext>
            </a:extLst>
          </p:cNvPr>
          <p:cNvSpPr txBox="1"/>
          <p:nvPr/>
        </p:nvSpPr>
        <p:spPr>
          <a:xfrm>
            <a:off x="5425020" y="4076684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798B2-6917-4B09-AB94-3D6642E97EAF}"/>
              </a:ext>
            </a:extLst>
          </p:cNvPr>
          <p:cNvSpPr txBox="1"/>
          <p:nvPr/>
        </p:nvSpPr>
        <p:spPr>
          <a:xfrm>
            <a:off x="10009632" y="4027124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CDD8F-A7CE-4D8E-9E7B-C0FF4B224924}"/>
              </a:ext>
            </a:extLst>
          </p:cNvPr>
          <p:cNvSpPr txBox="1"/>
          <p:nvPr/>
        </p:nvSpPr>
        <p:spPr>
          <a:xfrm>
            <a:off x="5425020" y="5797301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58E35-C08C-4D76-B8D8-61D5B5ACAD83}"/>
              </a:ext>
            </a:extLst>
          </p:cNvPr>
          <p:cNvSpPr txBox="1"/>
          <p:nvPr/>
        </p:nvSpPr>
        <p:spPr>
          <a:xfrm>
            <a:off x="7028354" y="5777712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59F352-B8B5-4325-ACAF-CFB1C950D768}"/>
              </a:ext>
            </a:extLst>
          </p:cNvPr>
          <p:cNvSpPr txBox="1"/>
          <p:nvPr/>
        </p:nvSpPr>
        <p:spPr>
          <a:xfrm>
            <a:off x="11082528" y="2157984"/>
            <a:ext cx="1267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fr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3FB34-16AD-4014-8ABE-014B2026CEA9}"/>
              </a:ext>
            </a:extLst>
          </p:cNvPr>
          <p:cNvSpPr txBox="1"/>
          <p:nvPr/>
        </p:nvSpPr>
        <p:spPr>
          <a:xfrm>
            <a:off x="10924032" y="3901440"/>
            <a:ext cx="1267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dr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94EB33-2197-4BDA-8EA2-B312E49517DA}"/>
              </a:ext>
            </a:extLst>
          </p:cNvPr>
          <p:cNvSpPr txBox="1"/>
          <p:nvPr/>
        </p:nvSpPr>
        <p:spPr>
          <a:xfrm>
            <a:off x="11119104" y="5743273"/>
            <a:ext cx="1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cr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9CD1-B301-4C6A-8A0A-6A9B0BFC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 i="0">
                <a:solidFill>
                  <a:srgbClr val="FFFFFF"/>
                </a:solidFill>
                <a:effectLst/>
                <a:latin typeface="Modern Love" panose="04090805081005020601" pitchFamily="82" charset="0"/>
              </a:rPr>
              <a:t>5. Write </a:t>
            </a:r>
            <a:r>
              <a:rPr lang="en-US" sz="4000" b="1" i="1">
                <a:solidFill>
                  <a:srgbClr val="FFFFFF"/>
                </a:solidFill>
                <a:effectLst/>
                <a:latin typeface="Modern Love" panose="04090805081005020601" pitchFamily="82" charset="0"/>
              </a:rPr>
              <a:t>T</a:t>
            </a:r>
            <a:r>
              <a:rPr lang="en-US" sz="4000" b="1" i="0">
                <a:solidFill>
                  <a:srgbClr val="FFFFFF"/>
                </a:solidFill>
                <a:effectLst/>
                <a:latin typeface="Modern Love" panose="04090805081005020601" pitchFamily="82" charset="0"/>
              </a:rPr>
              <a:t> (true) or </a:t>
            </a:r>
            <a:r>
              <a:rPr lang="en-US" sz="4000" b="1" i="1">
                <a:solidFill>
                  <a:srgbClr val="FFFFFF"/>
                </a:solidFill>
                <a:effectLst/>
                <a:latin typeface="Modern Love" panose="04090805081005020601" pitchFamily="82" charset="0"/>
              </a:rPr>
              <a:t>F</a:t>
            </a:r>
            <a:r>
              <a:rPr lang="en-US" sz="4000" b="1" i="0">
                <a:solidFill>
                  <a:srgbClr val="FFFFFF"/>
                </a:solidFill>
                <a:effectLst/>
                <a:latin typeface="Modern Love" panose="04090805081005020601" pitchFamily="82" charset="0"/>
              </a:rPr>
              <a:t> (false)</a:t>
            </a:r>
            <a:endParaRPr lang="en-US" sz="4000">
              <a:solidFill>
                <a:srgbClr val="FFFFFF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2D60A-8A28-4E25-82CA-8855486C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86" y="483048"/>
            <a:ext cx="4610136" cy="620513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sz="3200" b="0" i="0" dirty="0" smtClean="0">
                <a:effectLst/>
                <a:latin typeface="OpenSans"/>
              </a:rPr>
              <a:t>There </a:t>
            </a:r>
            <a:r>
              <a:rPr lang="en-US" sz="3200" b="0" i="0" dirty="0">
                <a:effectLst/>
                <a:latin typeface="OpenSans"/>
              </a:rPr>
              <a:t>are two beds. ­_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OpenSans"/>
              </a:rPr>
              <a:t>T</a:t>
            </a:r>
            <a:r>
              <a:rPr lang="en-US" sz="3200" b="0" i="0" dirty="0" smtClean="0">
                <a:effectLst/>
                <a:latin typeface="OpenSans"/>
              </a:rPr>
              <a:t>_</a:t>
            </a:r>
          </a:p>
          <a:p>
            <a:pPr marL="514350" indent="-514350">
              <a:buAutoNum type="arabicPeriod"/>
            </a:pPr>
            <a:endParaRPr lang="en-US" sz="3200" b="0" i="0" dirty="0">
              <a:effectLst/>
              <a:latin typeface="OpenSans"/>
            </a:endParaRPr>
          </a:p>
          <a:p>
            <a:pPr marL="0" indent="0">
              <a:buNone/>
            </a:pPr>
            <a:r>
              <a:rPr lang="en-US" sz="3200" b="0" i="0" dirty="0">
                <a:effectLst/>
                <a:latin typeface="OpenSans"/>
              </a:rPr>
              <a:t>2. There's a kite under a bed. </a:t>
            </a:r>
            <a:r>
              <a:rPr lang="en-US" sz="3200" b="0" i="0" dirty="0" smtClean="0">
                <a:effectLst/>
                <a:latin typeface="OpenSans"/>
              </a:rPr>
              <a:t>___</a:t>
            </a:r>
          </a:p>
          <a:p>
            <a:pPr marL="0" indent="0">
              <a:buNone/>
            </a:pPr>
            <a:endParaRPr lang="en-US" sz="3200" b="0" i="0" dirty="0">
              <a:effectLst/>
              <a:latin typeface="OpenSans"/>
            </a:endParaRPr>
          </a:p>
          <a:p>
            <a:pPr marL="0" indent="0">
              <a:buNone/>
            </a:pPr>
            <a:r>
              <a:rPr lang="en-US" sz="3200" b="0" i="0" dirty="0">
                <a:effectLst/>
                <a:latin typeface="OpenSans"/>
              </a:rPr>
              <a:t>3. There are books on the cabinet. </a:t>
            </a:r>
            <a:r>
              <a:rPr lang="en-US" sz="3200" b="0" i="0" dirty="0" smtClean="0">
                <a:effectLst/>
                <a:latin typeface="OpenSans"/>
              </a:rPr>
              <a:t>___</a:t>
            </a:r>
          </a:p>
          <a:p>
            <a:pPr marL="0" indent="0">
              <a:buNone/>
            </a:pPr>
            <a:endParaRPr lang="en-US" sz="3200" b="0" i="0" dirty="0">
              <a:effectLst/>
              <a:latin typeface="OpenSans"/>
            </a:endParaRPr>
          </a:p>
          <a:p>
            <a:pPr marL="0" indent="0">
              <a:buNone/>
            </a:pPr>
            <a:r>
              <a:rPr lang="en-US" sz="3200" b="0" i="0" dirty="0">
                <a:effectLst/>
                <a:latin typeface="OpenSans"/>
              </a:rPr>
              <a:t>4. There are pants on the rug. </a:t>
            </a:r>
            <a:r>
              <a:rPr lang="en-US" sz="3200" b="0" i="0" dirty="0" smtClean="0">
                <a:effectLst/>
                <a:latin typeface="OpenSans"/>
              </a:rPr>
              <a:t>___</a:t>
            </a:r>
          </a:p>
          <a:p>
            <a:pPr marL="0" indent="0">
              <a:buNone/>
            </a:pPr>
            <a:endParaRPr lang="en-US" sz="3200" b="0" i="0" dirty="0">
              <a:effectLst/>
              <a:latin typeface="OpenSans"/>
            </a:endParaRPr>
          </a:p>
          <a:p>
            <a:pPr marL="0" indent="0">
              <a:buNone/>
            </a:pPr>
            <a:r>
              <a:rPr lang="en-US" sz="3200" dirty="0">
                <a:latin typeface="OpenSans"/>
              </a:rPr>
              <a:t>5. There are pillows on the beds. ___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0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b="0" i="0" dirty="0">
              <a:effectLst/>
              <a:latin typeface="OpenSan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C1D0F0-0190-4D3D-90CF-33C84AE22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r="7284" b="-1"/>
          <a:stretch/>
        </p:blipFill>
        <p:spPr>
          <a:xfrm>
            <a:off x="5134162" y="117566"/>
            <a:ext cx="6779164" cy="6570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9A25C-B0C6-42AA-BCAC-6518D8B3833C}"/>
              </a:ext>
            </a:extLst>
          </p:cNvPr>
          <p:cNvSpPr txBox="1"/>
          <p:nvPr/>
        </p:nvSpPr>
        <p:spPr>
          <a:xfrm>
            <a:off x="1313129" y="1873105"/>
            <a:ext cx="901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521B-96B2-4EB7-9212-E57670EB5D81}"/>
              </a:ext>
            </a:extLst>
          </p:cNvPr>
          <p:cNvSpPr txBox="1"/>
          <p:nvPr/>
        </p:nvSpPr>
        <p:spPr>
          <a:xfrm>
            <a:off x="3043645" y="4136461"/>
            <a:ext cx="90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3A65D-F8B7-4A00-9CB3-A965F72A9CF7}"/>
              </a:ext>
            </a:extLst>
          </p:cNvPr>
          <p:cNvSpPr txBox="1"/>
          <p:nvPr/>
        </p:nvSpPr>
        <p:spPr>
          <a:xfrm>
            <a:off x="1813559" y="3095516"/>
            <a:ext cx="779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ABD6DA-2B9B-4886-B09C-FE13750C4E13}"/>
              </a:ext>
            </a:extLst>
          </p:cNvPr>
          <p:cNvSpPr txBox="1"/>
          <p:nvPr/>
        </p:nvSpPr>
        <p:spPr>
          <a:xfrm>
            <a:off x="2142308" y="5468982"/>
            <a:ext cx="901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1882" y="4244183"/>
            <a:ext cx="4203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3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Kozuka Mincho Pr6N EL" panose="02020200000000000000" pitchFamily="18" charset="-128"/>
                <a:cs typeface="+mn-cs"/>
              </a:rPr>
              <a:t>Goodbye~!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8589" y="1282045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Bye bye GIFs - Get the best gif on GIFER">
            <a:extLst>
              <a:ext uri="{FF2B5EF4-FFF2-40B4-BE49-F238E27FC236}">
                <a16:creationId xmlns:a16="http://schemas.microsoft.com/office/drawing/2014/main" id="{47556C1D-9739-4F04-A6F5-989664361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9" y="747394"/>
            <a:ext cx="3310623" cy="26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pic>
        <p:nvPicPr>
          <p:cNvPr id="4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6988" y="1901825"/>
            <a:ext cx="7735887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LINE Creators' Stickers - Cute Chubby Panda 3 Example with GIF ...">
            <a:extLst>
              <a:ext uri="{FF2B5EF4-FFF2-40B4-BE49-F238E27FC236}">
                <a16:creationId xmlns:a16="http://schemas.microsoft.com/office/drawing/2014/main" id="{F706A210-5A8F-41A3-AD32-5CEF1BB93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596336"/>
            <a:ext cx="4333875" cy="35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44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358A9B-0B81-7E40-BD68-34396733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571" y="1318043"/>
            <a:ext cx="3298371" cy="4221915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  <a:extLst>
              <a:ext uri="{FF2B5EF4-FFF2-40B4-BE49-F238E27FC236}">
                <a16:creationId xmlns:a16="http://schemas.microsoft.com/office/drawing/2014/main" id="{5E5971BB-6AFD-D745-A370-325AE9062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28250">
            <a:off x="7427096" y="1280236"/>
            <a:ext cx="529033" cy="79847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A2A668EB-1ABA-B14F-B0CF-F3816E9CE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7863116" y="1126747"/>
            <a:ext cx="529033" cy="798471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3A39160D-CFC0-AD4D-94C3-292A8CF93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48876">
            <a:off x="8917999" y="1280235"/>
            <a:ext cx="529033" cy="798471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9BCD04D3-649A-6A43-89EE-5F648B9B0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1763">
            <a:off x="8347570" y="1126746"/>
            <a:ext cx="529033" cy="798471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  <a:extLst>
              <a:ext uri="{FF2B5EF4-FFF2-40B4-BE49-F238E27FC236}">
                <a16:creationId xmlns:a16="http://schemas.microsoft.com/office/drawing/2014/main" id="{17CF10F1-5B83-A048-AE80-0B6A776A4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8568567" y="1356135"/>
            <a:ext cx="529033" cy="798471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D2499357-0E9D-B746-A453-4A2CC4343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7795844" y="1451031"/>
            <a:ext cx="529033" cy="798471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  <a:extLst>
              <a:ext uri="{FF2B5EF4-FFF2-40B4-BE49-F238E27FC236}">
                <a16:creationId xmlns:a16="http://schemas.microsoft.com/office/drawing/2014/main" id="{193E8216-3F37-E14B-B1E4-80A9D59F9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5480">
            <a:off x="8434774" y="1432174"/>
            <a:ext cx="529033" cy="798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7C6F6-C9C4-374D-9CD3-EFDF00157893}"/>
              </a:ext>
            </a:extLst>
          </p:cNvPr>
          <p:cNvSpPr txBox="1"/>
          <p:nvPr/>
        </p:nvSpPr>
        <p:spPr>
          <a:xfrm>
            <a:off x="1922002" y="1503241"/>
            <a:ext cx="5769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STRAWBERRY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COMPETITION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D545B7-BAF6-CF42-B3D6-E79DC5BC26BD}"/>
              </a:ext>
            </a:extLst>
          </p:cNvPr>
          <p:cNvSpPr/>
          <p:nvPr/>
        </p:nvSpPr>
        <p:spPr>
          <a:xfrm>
            <a:off x="2405743" y="4604657"/>
            <a:ext cx="3265714" cy="707572"/>
          </a:xfrm>
          <a:prstGeom prst="roundRect">
            <a:avLst/>
          </a:prstGeom>
          <a:solidFill>
            <a:srgbClr val="FF82B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5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rId4" action="ppaction://hlinksldjump"/>
            <a:extLst>
              <a:ext uri="{FF2B5EF4-FFF2-40B4-BE49-F238E27FC236}">
                <a16:creationId xmlns:a16="http://schemas.microsoft.com/office/drawing/2014/main" id="{0B98BEB9-8B9A-5C43-9790-C26A783BC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5039496" y="1823737"/>
            <a:ext cx="529033" cy="798471"/>
          </a:xfrm>
          <a:prstGeom prst="rect">
            <a:avLst/>
          </a:prstGeom>
        </p:spPr>
      </p:pic>
      <p:pic>
        <p:nvPicPr>
          <p:cNvPr id="18" name="Рисунок 17">
            <a:hlinkClick r:id="rId7" action="ppaction://hlinksldjump"/>
            <a:extLst>
              <a:ext uri="{FF2B5EF4-FFF2-40B4-BE49-F238E27FC236}">
                <a16:creationId xmlns:a16="http://schemas.microsoft.com/office/drawing/2014/main" id="{2CAC278E-081B-6D4A-BBE7-93C57CCCB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6363554" y="1823734"/>
            <a:ext cx="529033" cy="798471"/>
          </a:xfrm>
          <a:prstGeom prst="rect">
            <a:avLst/>
          </a:prstGeom>
        </p:spPr>
      </p:pic>
      <p:pic>
        <p:nvPicPr>
          <p:cNvPr id="19" name="Рисунок 18">
            <a:hlinkClick r:id="rId9" action="ppaction://hlinksldjump"/>
            <a:extLst>
              <a:ext uri="{FF2B5EF4-FFF2-40B4-BE49-F238E27FC236}">
                <a16:creationId xmlns:a16="http://schemas.microsoft.com/office/drawing/2014/main" id="{0BDF4EE8-54B7-3B44-A6DD-C54EAF385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7687615" y="1823734"/>
            <a:ext cx="529033" cy="798471"/>
          </a:xfrm>
          <a:prstGeom prst="rect">
            <a:avLst/>
          </a:prstGeom>
        </p:spPr>
      </p:pic>
      <p:pic>
        <p:nvPicPr>
          <p:cNvPr id="20" name="Рисунок 19">
            <a:hlinkClick r:id="rId11" action="ppaction://hlinksldjump"/>
            <a:extLst>
              <a:ext uri="{FF2B5EF4-FFF2-40B4-BE49-F238E27FC236}">
                <a16:creationId xmlns:a16="http://schemas.microsoft.com/office/drawing/2014/main" id="{5CBA5B05-54BC-CF4D-B70B-0F3F881A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9113274" y="1823733"/>
            <a:ext cx="529033" cy="7984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A88EB7-475F-D44B-AB1D-75696E1A3DE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8773" y="1632857"/>
            <a:ext cx="1625600" cy="914400"/>
          </a:xfrm>
          <a:prstGeom prst="rect">
            <a:avLst/>
          </a:prstGeom>
        </p:spPr>
      </p:pic>
      <p:pic>
        <p:nvPicPr>
          <p:cNvPr id="26" name="Рисунок 25">
            <a:hlinkClick r:id="rId14" action="ppaction://hlinksldjump"/>
            <a:extLst>
              <a:ext uri="{FF2B5EF4-FFF2-40B4-BE49-F238E27FC236}">
                <a16:creationId xmlns:a16="http://schemas.microsoft.com/office/drawing/2014/main" id="{8FA1AB7E-20BA-1C42-9A6F-BC2B3FC51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5039496" y="3119138"/>
            <a:ext cx="529033" cy="798471"/>
          </a:xfrm>
          <a:prstGeom prst="rect">
            <a:avLst/>
          </a:prstGeom>
        </p:spPr>
      </p:pic>
      <p:pic>
        <p:nvPicPr>
          <p:cNvPr id="27" name="Рисунок 26">
            <a:hlinkClick r:id="rId15" action="ppaction://hlinksldjump"/>
            <a:extLst>
              <a:ext uri="{FF2B5EF4-FFF2-40B4-BE49-F238E27FC236}">
                <a16:creationId xmlns:a16="http://schemas.microsoft.com/office/drawing/2014/main" id="{99F1703E-C9EA-F443-A076-375B08EE7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6363554" y="3119135"/>
            <a:ext cx="529033" cy="798471"/>
          </a:xfrm>
          <a:prstGeom prst="rect">
            <a:avLst/>
          </a:prstGeom>
        </p:spPr>
      </p:pic>
      <p:pic>
        <p:nvPicPr>
          <p:cNvPr id="28" name="Рисунок 27">
            <a:hlinkClick r:id="rId16" action="ppaction://hlinksldjump"/>
            <a:extLst>
              <a:ext uri="{FF2B5EF4-FFF2-40B4-BE49-F238E27FC236}">
                <a16:creationId xmlns:a16="http://schemas.microsoft.com/office/drawing/2014/main" id="{7C988D90-0678-F14B-B1D2-7085763F0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7687615" y="3119135"/>
            <a:ext cx="529033" cy="798471"/>
          </a:xfrm>
          <a:prstGeom prst="rect">
            <a:avLst/>
          </a:prstGeom>
        </p:spPr>
      </p:pic>
      <p:pic>
        <p:nvPicPr>
          <p:cNvPr id="29" name="Рисунок 28">
            <a:hlinkClick r:id="rId14" action="ppaction://hlinksldjump"/>
            <a:extLst>
              <a:ext uri="{FF2B5EF4-FFF2-40B4-BE49-F238E27FC236}">
                <a16:creationId xmlns:a16="http://schemas.microsoft.com/office/drawing/2014/main" id="{EF5848F4-DD82-3A46-889C-8111D3326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9113274" y="3119134"/>
            <a:ext cx="529033" cy="7984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A94933-A4EF-274B-8778-3EBD6677F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688773" y="2928258"/>
            <a:ext cx="1625600" cy="914400"/>
          </a:xfrm>
          <a:prstGeom prst="rect">
            <a:avLst/>
          </a:prstGeom>
        </p:spPr>
      </p:pic>
      <p:pic>
        <p:nvPicPr>
          <p:cNvPr id="32" name="Рисунок 31">
            <a:hlinkClick r:id="rId17" action="ppaction://hlinksldjump"/>
            <a:extLst>
              <a:ext uri="{FF2B5EF4-FFF2-40B4-BE49-F238E27FC236}">
                <a16:creationId xmlns:a16="http://schemas.microsoft.com/office/drawing/2014/main" id="{DF8785A8-BAEB-FD4C-9697-C71912AB8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5039496" y="4414539"/>
            <a:ext cx="529033" cy="798471"/>
          </a:xfrm>
          <a:prstGeom prst="rect">
            <a:avLst/>
          </a:prstGeom>
        </p:spPr>
      </p:pic>
      <p:pic>
        <p:nvPicPr>
          <p:cNvPr id="33" name="Рисунок 32">
            <a:hlinkClick r:id="rId18" action="ppaction://hlinksldjump"/>
            <a:extLst>
              <a:ext uri="{FF2B5EF4-FFF2-40B4-BE49-F238E27FC236}">
                <a16:creationId xmlns:a16="http://schemas.microsoft.com/office/drawing/2014/main" id="{E125E4A9-305F-5C4A-8E83-914CC4EEF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6363554" y="4414536"/>
            <a:ext cx="529033" cy="798471"/>
          </a:xfrm>
          <a:prstGeom prst="rect">
            <a:avLst/>
          </a:prstGeom>
        </p:spPr>
      </p:pic>
      <p:pic>
        <p:nvPicPr>
          <p:cNvPr id="34" name="Рисунок 33">
            <a:hlinkClick r:id="rId19" action="ppaction://hlinksldjump"/>
            <a:extLst>
              <a:ext uri="{FF2B5EF4-FFF2-40B4-BE49-F238E27FC236}">
                <a16:creationId xmlns:a16="http://schemas.microsoft.com/office/drawing/2014/main" id="{FE3BBA8E-9268-3449-AB52-E362D69A2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7687615" y="4414536"/>
            <a:ext cx="529033" cy="798471"/>
          </a:xfrm>
          <a:prstGeom prst="rect">
            <a:avLst/>
          </a:prstGeom>
        </p:spPr>
      </p:pic>
      <p:pic>
        <p:nvPicPr>
          <p:cNvPr id="35" name="Рисунок 34">
            <a:hlinkClick r:id="rId20" action="ppaction://hlinksldjump"/>
            <a:extLst>
              <a:ext uri="{FF2B5EF4-FFF2-40B4-BE49-F238E27FC236}">
                <a16:creationId xmlns:a16="http://schemas.microsoft.com/office/drawing/2014/main" id="{F8826F8A-C7E0-804B-B862-86BEA0C96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9113274" y="4414535"/>
            <a:ext cx="529033" cy="798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1B96CD1-9126-1542-BEB3-E22CA5CAD5F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8773" y="4223659"/>
            <a:ext cx="1625600" cy="914400"/>
          </a:xfrm>
          <a:prstGeom prst="rect">
            <a:avLst/>
          </a:prstGeom>
        </p:spPr>
      </p:pic>
      <p:pic>
        <p:nvPicPr>
          <p:cNvPr id="38" name="Рисунок 37">
            <a:hlinkClick r:id="rId18" action="ppaction://hlinksldjump"/>
            <a:extLst>
              <a:ext uri="{FF2B5EF4-FFF2-40B4-BE49-F238E27FC236}">
                <a16:creationId xmlns:a16="http://schemas.microsoft.com/office/drawing/2014/main" id="{83BFEDD5-F25C-8947-AA69-C4FC9324F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5039496" y="5709940"/>
            <a:ext cx="529033" cy="798471"/>
          </a:xfrm>
          <a:prstGeom prst="rect">
            <a:avLst/>
          </a:prstGeom>
        </p:spPr>
      </p:pic>
      <p:pic>
        <p:nvPicPr>
          <p:cNvPr id="39" name="Рисунок 38">
            <a:hlinkClick r:id="" action="ppaction://noaction"/>
            <a:extLst>
              <a:ext uri="{FF2B5EF4-FFF2-40B4-BE49-F238E27FC236}">
                <a16:creationId xmlns:a16="http://schemas.microsoft.com/office/drawing/2014/main" id="{64A383EF-59EA-D04A-9CAC-BAD5BBDA3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6363554" y="5709937"/>
            <a:ext cx="529033" cy="798471"/>
          </a:xfrm>
          <a:prstGeom prst="rect">
            <a:avLst/>
          </a:prstGeom>
        </p:spPr>
      </p:pic>
      <p:pic>
        <p:nvPicPr>
          <p:cNvPr id="40" name="Рисунок 39">
            <a:hlinkClick r:id="" action="ppaction://noaction"/>
            <a:extLst>
              <a:ext uri="{FF2B5EF4-FFF2-40B4-BE49-F238E27FC236}">
                <a16:creationId xmlns:a16="http://schemas.microsoft.com/office/drawing/2014/main" id="{A6451230-CBA0-0F43-BCFE-689BCB11D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7687615" y="5709937"/>
            <a:ext cx="529033" cy="798471"/>
          </a:xfrm>
          <a:prstGeom prst="rect">
            <a:avLst/>
          </a:prstGeom>
        </p:spPr>
      </p:pic>
      <p:pic>
        <p:nvPicPr>
          <p:cNvPr id="41" name="Рисунок 40">
            <a:hlinkClick r:id="" action="ppaction://noaction"/>
            <a:extLst>
              <a:ext uri="{FF2B5EF4-FFF2-40B4-BE49-F238E27FC236}">
                <a16:creationId xmlns:a16="http://schemas.microsoft.com/office/drawing/2014/main" id="{A7E64ED4-FCEF-3846-BECB-738C327B2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3" b="90685" l="6628" r="93837">
                        <a14:foregroundMark x1="69651" y1="7467" x2="69651" y2="7467"/>
                        <a14:foregroundMark x1="71744" y1="4311" x2="71744" y2="4311"/>
                        <a14:foregroundMark x1="91977" y1="51270" x2="93605" y2="57121"/>
                        <a14:foregroundMark x1="6628" y1="49346" x2="6860" y2="62356"/>
                        <a14:foregroundMark x1="18140" y1="88915" x2="24651" y2="90762"/>
                        <a14:foregroundMark x1="93837" y1="33179" x2="93837" y2="3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54429">
            <a:off x="9113274" y="5709936"/>
            <a:ext cx="529033" cy="79847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E661AA-4296-784A-9704-CCB01BC1842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88773" y="5519060"/>
            <a:ext cx="1625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eat.wav"/>
          </p:stSnd>
        </p:sndAc>
      </p:transition>
    </mc:Choice>
    <mc:Fallback xmlns="">
      <p:transition advClick="0">
        <p:sndAc>
          <p:stSnd>
            <p:snd r:embed="rId30" name="ea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5 0.009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5 0.0094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5 0.0094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5 0.0094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787 L 0.17773 0.006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3 0.00625 L 0.31602 0.0062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7 0.00949 L 0.58242 0.0094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787 L 0.17773 0.0062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3 0.00625 L 0.31602 0.0062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7 0.00949 L 0.58242 0.00949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787 L 0.17773 0.00625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3 0.00625 L 0.31602 0.00625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7 0.00949 L 0.58242 0.00949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787 L 0.17773 0.00625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3 0.00625 L 0.31602 0.0062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7 0.00949 L 0.58242 0.00949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4" action="ppaction://hlinksldjump"/>
            <a:extLst>
              <a:ext uri="{FF2B5EF4-FFF2-40B4-BE49-F238E27FC236}">
                <a16:creationId xmlns:a16="http://schemas.microsoft.com/office/drawing/2014/main" id="{D79DE83E-3D99-734B-B1F1-95E3D538C79A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1828800" y="1113521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hadn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hand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9691E6-B5AB-4644-B89B-A6547B4ACC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3397" y="4535106"/>
            <a:ext cx="3065207" cy="1724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1" y="2798903"/>
            <a:ext cx="2233749" cy="26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2275115" y="1332413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natri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666203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train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9691E6-B5AB-4644-B89B-A6547B4ACC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3397" y="4535106"/>
            <a:ext cx="3065207" cy="1724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F2D5A2F0-5A65-0C43-B7A0-DF1FCEF03EC5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7" y="3009575"/>
            <a:ext cx="3833675" cy="17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0" y="2090059"/>
            <a:ext cx="7358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542315" y="1113521"/>
            <a:ext cx="3936999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It’s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a book.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9691E6-B5AB-4644-B89B-A6547B4ACC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3397" y="4535106"/>
            <a:ext cx="3065207" cy="1724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9274EBFD-E259-7A44-810E-3CC25CB81B39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750">
                        <a14:backgroundMark x1="47750" y1="67125" x2="47125" y2="72625"/>
                      </a14:backgroundRemoval>
                    </a14:imgEffect>
                  </a14:imgLayer>
                </a14:imgProps>
              </a:ext>
            </a:extLst>
          </a:blip>
          <a:srcRect t="15857" b="19190"/>
          <a:stretch/>
        </p:blipFill>
        <p:spPr>
          <a:xfrm>
            <a:off x="2062586" y="3097857"/>
            <a:ext cx="3703941" cy="24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1B4BE6-BC08-FC4B-BC3C-237F54430710}"/>
              </a:ext>
            </a:extLst>
          </p:cNvPr>
          <p:cNvSpPr/>
          <p:nvPr/>
        </p:nvSpPr>
        <p:spPr>
          <a:xfrm>
            <a:off x="1839687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answer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8A0541F9-0799-8047-8C00-FEC57A5D8951}"/>
              </a:ext>
            </a:extLst>
          </p:cNvPr>
          <p:cNvSpPr/>
          <p:nvPr/>
        </p:nvSpPr>
        <p:spPr>
          <a:xfrm>
            <a:off x="6241143" y="1113521"/>
            <a:ext cx="4847771" cy="2418748"/>
          </a:xfrm>
          <a:prstGeom prst="cloudCallout">
            <a:avLst>
              <a:gd name="adj1" fmla="val -27146"/>
              <a:gd name="adj2" fmla="val 8606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It’s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eraser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737D1-0F97-FC4A-B581-E24F49F8C622}"/>
              </a:ext>
            </a:extLst>
          </p:cNvPr>
          <p:cNvSpPr txBox="1"/>
          <p:nvPr/>
        </p:nvSpPr>
        <p:spPr>
          <a:xfrm>
            <a:off x="1660073" y="14190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strawberry 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FA5694-6A38-9949-932F-9012AFBD66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364663" y="4484520"/>
            <a:ext cx="3251901" cy="1829194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CE53D71E-4E53-C942-93F2-40DFB4F4F726}"/>
              </a:ext>
            </a:extLst>
          </p:cNvPr>
          <p:cNvSpPr/>
          <p:nvPr/>
        </p:nvSpPr>
        <p:spPr>
          <a:xfrm>
            <a:off x="8926285" y="5965372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back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54268-A226-D04D-9AA6-C8D1134BA6C0}"/>
              </a:ext>
            </a:extLst>
          </p:cNvPr>
          <p:cNvSpPr txBox="1"/>
          <p:nvPr/>
        </p:nvSpPr>
        <p:spPr>
          <a:xfrm>
            <a:off x="0" y="2090059"/>
            <a:ext cx="7358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rcRect t="27587" b="17556"/>
          <a:stretch/>
        </p:blipFill>
        <p:spPr>
          <a:xfrm>
            <a:off x="1936378" y="3126104"/>
            <a:ext cx="3485985" cy="19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469</Words>
  <Application>Microsoft Office PowerPoint</Application>
  <PresentationFormat>Widescreen</PresentationFormat>
  <Paragraphs>139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Britannic Bold</vt:lpstr>
      <vt:lpstr>Calibri</vt:lpstr>
      <vt:lpstr>Calibri Light</vt:lpstr>
      <vt:lpstr>Comic Sans MS</vt:lpstr>
      <vt:lpstr>Kozuka Mincho Pr6N EL</vt:lpstr>
      <vt:lpstr>Modern Love</vt:lpstr>
      <vt:lpstr>Onyx</vt:lpstr>
      <vt:lpstr>Open Sans Semibold</vt:lpstr>
      <vt:lpstr>OpenSans</vt:lpstr>
      <vt:lpstr>Pristina</vt:lpstr>
      <vt:lpstr>Wingdings</vt:lpstr>
      <vt:lpstr>Office Theme</vt:lpstr>
      <vt:lpstr>PowerPoint Presentation</vt:lpstr>
      <vt:lpstr>PowerPoint Presentation</vt:lpstr>
      <vt:lpstr>Hello everyone!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Circle the odd-one-out. Write.</vt:lpstr>
      <vt:lpstr>PowerPoint Presentation</vt:lpstr>
      <vt:lpstr>3. Ask and answer.</vt:lpstr>
      <vt:lpstr>4. Check (v) the two picture that start with the same sound. Write the letter.</vt:lpstr>
      <vt:lpstr>5. Write T (true) or F (false)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Duyên Trần</dc:creator>
  <cp:lastModifiedBy>Duyên Trần</cp:lastModifiedBy>
  <cp:revision>54</cp:revision>
  <dcterms:created xsi:type="dcterms:W3CDTF">2021-11-03T07:32:28Z</dcterms:created>
  <dcterms:modified xsi:type="dcterms:W3CDTF">2021-11-06T00:46:41Z</dcterms:modified>
</cp:coreProperties>
</file>